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62" r:id="rId1"/>
  </p:sldMasterIdLst>
  <p:notesMasterIdLst>
    <p:notesMasterId r:id="rId19"/>
  </p:notesMasterIdLst>
  <p:sldIdLst>
    <p:sldId id="258" r:id="rId2"/>
    <p:sldId id="292" r:id="rId3"/>
    <p:sldId id="338" r:id="rId4"/>
    <p:sldId id="293" r:id="rId5"/>
    <p:sldId id="294" r:id="rId6"/>
    <p:sldId id="295" r:id="rId7"/>
    <p:sldId id="317" r:id="rId8"/>
    <p:sldId id="297" r:id="rId9"/>
    <p:sldId id="262" r:id="rId10"/>
    <p:sldId id="331" r:id="rId11"/>
    <p:sldId id="339" r:id="rId12"/>
    <p:sldId id="343" r:id="rId13"/>
    <p:sldId id="340" r:id="rId14"/>
    <p:sldId id="345" r:id="rId15"/>
    <p:sldId id="341" r:id="rId16"/>
    <p:sldId id="342" r:id="rId17"/>
    <p:sldId id="344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kcja domyślna" id="{D9DA14F9-88ED-4510-A5A3-A338B1412121}">
          <p14:sldIdLst>
            <p14:sldId id="258"/>
            <p14:sldId id="292"/>
            <p14:sldId id="338"/>
            <p14:sldId id="293"/>
            <p14:sldId id="294"/>
            <p14:sldId id="295"/>
            <p14:sldId id="317"/>
            <p14:sldId id="297"/>
            <p14:sldId id="262"/>
          </p14:sldIdLst>
        </p14:section>
        <p14:section name="Sekcja bez tytułu" id="{1170C786-C8BF-4C47-A210-9EA84EE804C9}">
          <p14:sldIdLst>
            <p14:sldId id="331"/>
            <p14:sldId id="339"/>
            <p14:sldId id="343"/>
            <p14:sldId id="340"/>
            <p14:sldId id="345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37"/>
  </p:normalViewPr>
  <p:slideViewPr>
    <p:cSldViewPr>
      <p:cViewPr varScale="1">
        <p:scale>
          <a:sx n="143" d="100"/>
          <a:sy n="143" d="100"/>
        </p:scale>
        <p:origin x="208" y="2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169509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52932" cy="12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28289" y="2344725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>
            <a:spLocks noGrp="1"/>
          </p:cNvSpPr>
          <p:nvPr>
            <p:ph type="pic" idx="2"/>
          </p:nvPr>
        </p:nvSpPr>
        <p:spPr>
          <a:xfrm>
            <a:off x="1027553" y="2178908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328289" y="3923580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4"/>
          </p:nvPr>
        </p:nvSpPr>
        <p:spPr>
          <a:xfrm>
            <a:off x="1027553" y="3757764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957292" y="242903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6"/>
          </p:nvPr>
        </p:nvSpPr>
        <p:spPr>
          <a:xfrm>
            <a:off x="6656557" y="2263215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7"/>
          </p:nvPr>
        </p:nvSpPr>
        <p:spPr>
          <a:xfrm>
            <a:off x="6656557" y="3734710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8"/>
          </p:nvPr>
        </p:nvSpPr>
        <p:spPr>
          <a:xfrm>
            <a:off x="7957292" y="3919889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4241257"/>
            <a:ext cx="12192000" cy="107004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sty">
    <p:bg>
      <p:bgPr>
        <a:solidFill>
          <a:srgbClr val="F5F5F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pic" idx="2"/>
          </p:nvPr>
        </p:nvSpPr>
        <p:spPr>
          <a:xfrm>
            <a:off x="10858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idx="3"/>
          </p:nvPr>
        </p:nvSpPr>
        <p:spPr>
          <a:xfrm>
            <a:off x="49720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4"/>
          </p:nvPr>
        </p:nvSpPr>
        <p:spPr>
          <a:xfrm>
            <a:off x="88582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39775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5"/>
          </p:nvPr>
        </p:nvSpPr>
        <p:spPr>
          <a:xfrm>
            <a:off x="46228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6"/>
          </p:nvPr>
        </p:nvSpPr>
        <p:spPr>
          <a:xfrm>
            <a:off x="85090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8256-9C68-4891-A890-CAA31D0F32BD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B505-6A9A-4A12-BB48-1396DF09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5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lko tytuł">
    <p:bg>
      <p:bgPr>
        <a:solidFill>
          <a:srgbClr val="F5F5F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</a:pPr>
            <a:endParaRPr sz="3200" b="0" i="0" u="none" strike="noStrike" cap="none">
              <a:solidFill>
                <a:srgbClr val="4A3D53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87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tuł i zawartość">
    <p:bg>
      <p:bgPr>
        <a:solidFill>
          <a:srgbClr val="F5F5F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800" b="0" i="0" u="none" strike="noStrike" cap="none">
                <a:solidFill>
                  <a:srgbClr val="775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tuł i zawartość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Nagłówek sekcj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944" y="-35491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18679" y="1669913"/>
            <a:ext cx="9954638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066800" y="1595333"/>
            <a:ext cx="10058398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2841997" y="1595333"/>
            <a:ext cx="6478621" cy="301558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5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962635" y="2101781"/>
            <a:ext cx="8266721" cy="2421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4554625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4388794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10360" y="2701043"/>
            <a:ext cx="6177065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558479" y="2626466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1232337"/>
            <a:ext cx="12191997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344" y="12374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7299189" y="2701043"/>
            <a:ext cx="4285014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7252485" y="2626466"/>
            <a:ext cx="4331501" cy="40275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777875" y="2801938"/>
            <a:ext cx="5807075" cy="3676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Shape 75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838200" y="1681163"/>
            <a:ext cx="10515599" cy="5176836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Obraz z podpisem">
    <p:bg>
      <p:bgPr>
        <a:solidFill>
          <a:srgbClr val="F5F5F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5183186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311286" y="0"/>
            <a:ext cx="4460737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286" y="1281000"/>
            <a:ext cx="4460737" cy="776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2"/>
          </p:nvPr>
        </p:nvSpPr>
        <p:spPr>
          <a:xfrm>
            <a:off x="5183187" y="0"/>
            <a:ext cx="700881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286" y="2057400"/>
            <a:ext cx="4460737" cy="480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66" y="224480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hibernate.org/orm/releases/" TargetMode="External"/><Relationship Id="rId5" Type="http://schemas.openxmlformats.org/officeDocument/2006/relationships/hyperlink" Target="https://github.com/hibernate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tiff"/><Relationship Id="rId3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mysql.com/products/connector/" TargetMode="Externa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x/sql/package-summary.html" TargetMode="External"/><Relationship Id="rId4" Type="http://schemas.openxmlformats.org/officeDocument/2006/relationships/image" Target="../media/image8.gif"/><Relationship Id="rId5" Type="http://schemas.openxmlformats.org/officeDocument/2006/relationships/image" Target="../media/image9.gif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docs.oracle.com/javase/8/docs/api/java/sql/package-summary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95400" y="3356992"/>
            <a:ext cx="11097927" cy="2387600"/>
          </a:xfrm>
        </p:spPr>
        <p:txBody>
          <a:bodyPr>
            <a:normAutofit fontScale="90000"/>
          </a:bodyPr>
          <a:lstStyle/>
          <a:p>
            <a:r>
              <a:rPr lang="pl-PL" b="1" dirty="0" smtClean="0"/>
              <a:t>Bazy danych - </a:t>
            </a:r>
            <a:r>
              <a:rPr lang="pl-PL" b="1" dirty="0" smtClean="0"/>
              <a:t>powtórka</a:t>
            </a:r>
            <a:r>
              <a:rPr lang="pl-PL" b="1" dirty="0" smtClean="0"/>
              <a:t/>
            </a:r>
            <a:br>
              <a:rPr lang="pl-PL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pl-PL" sz="4000" dirty="0" smtClean="0"/>
              <a:t>1. Wprowadzenie</a:t>
            </a:r>
            <a:br>
              <a:rPr lang="pl-PL" sz="4000" dirty="0" smtClean="0"/>
            </a:br>
            <a:r>
              <a:rPr lang="pl-PL" sz="4000" dirty="0" smtClean="0"/>
              <a:t>2. ODBC/JDBC – konektory</a:t>
            </a:r>
            <a:br>
              <a:rPr lang="pl-PL" sz="4000" dirty="0" smtClean="0"/>
            </a:br>
            <a:r>
              <a:rPr lang="pl-PL" sz="4000" dirty="0" smtClean="0"/>
              <a:t>3. Object-</a:t>
            </a:r>
            <a:r>
              <a:rPr lang="pl-PL" sz="4000" dirty="0" err="1"/>
              <a:t>R</a:t>
            </a:r>
            <a:r>
              <a:rPr lang="pl-PL" sz="4000" dirty="0" err="1" smtClean="0"/>
              <a:t>elational</a:t>
            </a:r>
            <a:r>
              <a:rPr lang="pl-PL" sz="4000" dirty="0" smtClean="0"/>
              <a:t> </a:t>
            </a:r>
            <a:r>
              <a:rPr lang="pl-PL" sz="4000" dirty="0" err="1" smtClean="0"/>
              <a:t>Mapping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091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1 - JBDC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79376" y="1412776"/>
            <a:ext cx="113127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Napisz program w Javie który:</a:t>
            </a:r>
          </a:p>
          <a:p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 połączy się do wybranej przez Ciebie bazy danych przy użyciu JBDC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Utworzy tabelę User zawierającą kolumnę </a:t>
            </a:r>
            <a:r>
              <a:rPr lang="pl-PL" sz="2400" dirty="0" err="1" smtClean="0"/>
              <a:t>name</a:t>
            </a:r>
            <a:r>
              <a:rPr lang="pl-PL" sz="2400" dirty="0" smtClean="0"/>
              <a:t> (typu znakowego długości 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Wstawi do tabeli 5 wierzy.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Zaktualizuje 2 wiersze.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Na końcu odczyta dane z bazy i je wyświetli w sposób posortowany.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Zatrzyma się oczekując danych wejściowych z konsoli STDIN.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P</a:t>
            </a:r>
            <a:r>
              <a:rPr lang="pl-PL" sz="2400" dirty="0" smtClean="0"/>
              <a:t>ołącz się do bazy przy użyciu SQL managera.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Odczytaj wszystkie dane z tabeli </a:t>
            </a:r>
            <a:r>
              <a:rPr lang="pl-PL" sz="2400" dirty="0" err="1" smtClean="0"/>
              <a:t>Users</a:t>
            </a:r>
            <a:r>
              <a:rPr lang="pl-PL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Co widzisz?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2588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  J</a:t>
            </a:r>
            <a:r>
              <a:rPr lang="pl-PL" dirty="0" smtClean="0"/>
              <a:t>ava </a:t>
            </a:r>
            <a:r>
              <a:rPr lang="pl-PL" dirty="0" err="1" smtClean="0">
                <a:solidFill>
                  <a:srgbClr val="FF0000"/>
                </a:solidFill>
              </a:rPr>
              <a:t>P</a:t>
            </a:r>
            <a:r>
              <a:rPr lang="pl-PL" dirty="0" err="1" smtClean="0"/>
              <a:t>ersiastence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</a:t>
            </a:r>
            <a:r>
              <a:rPr lang="pl-PL" dirty="0" err="1" smtClean="0"/>
              <a:t>pi</a:t>
            </a:r>
            <a:r>
              <a:rPr lang="pl-PL" dirty="0" smtClean="0"/>
              <a:t> (JPA)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5" name="Prostokąt 4"/>
          <p:cNvSpPr/>
          <p:nvPr/>
        </p:nvSpPr>
        <p:spPr>
          <a:xfrm>
            <a:off x="474667" y="1340768"/>
            <a:ext cx="364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https://docs.oracle.com/javaee/7/JEETT.pdf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767408" y="2098509"/>
            <a:ext cx="109247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The Java Persistence API (JPA) is a Java standards–based solution for persistence. </a:t>
            </a:r>
            <a:endParaRPr lang="pl-PL" i="1" dirty="0" smtClean="0"/>
          </a:p>
          <a:p>
            <a:pPr algn="ctr"/>
            <a:r>
              <a:rPr lang="en-US" i="1" dirty="0" smtClean="0"/>
              <a:t>Persistence </a:t>
            </a:r>
            <a:r>
              <a:rPr lang="en-US" i="1" dirty="0"/>
              <a:t>uses an object/relational mapping approach to bridge the gap between an object-oriented model and a relational database. </a:t>
            </a:r>
            <a:endParaRPr lang="pl-PL" i="1" dirty="0" smtClean="0"/>
          </a:p>
          <a:p>
            <a:pPr algn="ctr"/>
            <a:r>
              <a:rPr lang="en-US" i="1" dirty="0" smtClean="0"/>
              <a:t>The </a:t>
            </a:r>
            <a:r>
              <a:rPr lang="en-US" i="1" dirty="0"/>
              <a:t>Java Persistence API can also be used in Java SE applications outside of the Java EE environment. </a:t>
            </a:r>
            <a:endParaRPr lang="pl-PL" i="1" dirty="0" smtClean="0"/>
          </a:p>
          <a:p>
            <a:endParaRPr lang="pl-PL" dirty="0" smtClean="0"/>
          </a:p>
          <a:p>
            <a:r>
              <a:rPr lang="en-US" dirty="0" smtClean="0"/>
              <a:t>Java </a:t>
            </a:r>
            <a:r>
              <a:rPr lang="en-US" dirty="0"/>
              <a:t>Persistence consists of the following areas</a:t>
            </a:r>
            <a:r>
              <a:rPr lang="en-US" dirty="0" smtClean="0"/>
              <a:t>:</a:t>
            </a:r>
            <a:endParaRPr lang="pl-PL" dirty="0" smtClean="0"/>
          </a:p>
          <a:p>
            <a:endParaRPr lang="pl-PL" dirty="0"/>
          </a:p>
          <a:p>
            <a:r>
              <a:rPr lang="en-US" dirty="0" smtClean="0"/>
              <a:t>■ </a:t>
            </a:r>
            <a:r>
              <a:rPr lang="en-US" dirty="0"/>
              <a:t>The Java Persistence API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The query language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Object/relational mapping metadata 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en-US" dirty="0" smtClean="0"/>
              <a:t>The </a:t>
            </a:r>
            <a:r>
              <a:rPr lang="en-US" dirty="0"/>
              <a:t>Java EE 7 platform requires </a:t>
            </a:r>
            <a:r>
              <a:rPr lang="en-US" dirty="0">
                <a:solidFill>
                  <a:srgbClr val="FF0000"/>
                </a:solidFill>
              </a:rPr>
              <a:t>Java Persistence API 2.1</a:t>
            </a:r>
          </a:p>
        </p:txBody>
      </p:sp>
      <p:sp>
        <p:nvSpPr>
          <p:cNvPr id="10" name="Prostokąt 9"/>
          <p:cNvSpPr/>
          <p:nvPr/>
        </p:nvSpPr>
        <p:spPr>
          <a:xfrm>
            <a:off x="767408" y="5307783"/>
            <a:ext cx="7584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Dokumentacja:</a:t>
            </a:r>
          </a:p>
          <a:p>
            <a:endParaRPr lang="pl-PL" dirty="0" smtClean="0"/>
          </a:p>
          <a:p>
            <a:r>
              <a:rPr lang="en-US" dirty="0" smtClean="0"/>
              <a:t>http</a:t>
            </a:r>
            <a:r>
              <a:rPr lang="en-US" dirty="0"/>
              <a:t>://download.oracle.com/otn-pub/jcp/persistence-2_1-fr-eval-spec/JavaPersistence.pdf</a:t>
            </a:r>
          </a:p>
        </p:txBody>
      </p:sp>
    </p:spTree>
    <p:extLst>
      <p:ext uri="{BB962C8B-B14F-4D97-AF65-F5344CB8AC3E}">
        <p14:creationId xmlns:p14="http://schemas.microsoft.com/office/powerpoint/2010/main" val="1455671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  </a:t>
            </a:r>
            <a:r>
              <a:rPr lang="pl-PL" dirty="0" smtClean="0">
                <a:solidFill>
                  <a:schemeClr val="tx1"/>
                </a:solidFill>
              </a:rPr>
              <a:t>Objects VS Relations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err="1" smtClean="0">
                <a:solidFill>
                  <a:schemeClr val="tx1"/>
                </a:solidFill>
              </a:rPr>
              <a:t>why</a:t>
            </a:r>
            <a:r>
              <a:rPr lang="pl-PL" dirty="0" smtClean="0">
                <a:solidFill>
                  <a:schemeClr val="tx1"/>
                </a:solidFill>
              </a:rPr>
              <a:t> ORM?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0325"/>
              </p:ext>
            </p:extLst>
          </p:nvPr>
        </p:nvGraphicFramePr>
        <p:xfrm>
          <a:off x="407368" y="1268760"/>
          <a:ext cx="10297144" cy="4589037"/>
        </p:xfrm>
        <a:graphic>
          <a:graphicData uri="http://schemas.openxmlformats.org/drawingml/2006/table">
            <a:tbl>
              <a:tblPr/>
              <a:tblGrid>
                <a:gridCol w="2088232"/>
                <a:gridCol w="820891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Granularity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Sometimes you will have an object model, which has more classes than the number of corresponding tables in the database.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13">
                <a:tc>
                  <a:txBody>
                    <a:bodyPr/>
                    <a:lstStyle/>
                    <a:p>
                      <a:pPr algn="ctr" fontAlgn="t"/>
                      <a:r>
                        <a:rPr lang="is-IS" sz="2000" dirty="0">
                          <a:effectLst/>
                        </a:rPr>
                        <a:t>2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Inheritance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RDBMSs do not define anything similar to Inheritance, which is a natural paradigm in object-oriented programming languages.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2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Identity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An RDBMS defines exactly one notion of 'sameness': the primary key. Java, however, defines both object identity (a==b) and object equality (a.equals(b)).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2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Associations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Object-oriented languages represent associations using object references whereas an RDBMS represents an association as a foreign key column.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4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5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The ways you access objects in Java and in RDBMS are fundamentally different.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09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 </a:t>
            </a:r>
            <a:r>
              <a:rPr lang="pl-PL" dirty="0" err="1" smtClean="0"/>
              <a:t>Hibernate</a:t>
            </a:r>
            <a:r>
              <a:rPr lang="pl-PL" dirty="0"/>
              <a:t> </a:t>
            </a:r>
            <a:r>
              <a:rPr lang="pl-PL" dirty="0" smtClean="0"/>
              <a:t>– implementacja warstwy </a:t>
            </a:r>
            <a:r>
              <a:rPr lang="pl-PL" dirty="0" err="1" smtClean="0"/>
              <a:t>persystencji</a:t>
            </a: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3024336" cy="360321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844824"/>
            <a:ext cx="6781800" cy="3771900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5879976" y="1330895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JPA  and </a:t>
            </a:r>
            <a:r>
              <a:rPr lang="pl-PL" dirty="0" err="1" smtClean="0"/>
              <a:t>Hibernate</a:t>
            </a:r>
            <a:r>
              <a:rPr lang="pl-PL" dirty="0" smtClean="0"/>
              <a:t> Native API</a:t>
            </a:r>
            <a:endParaRPr lang="en-US" dirty="0"/>
          </a:p>
        </p:txBody>
      </p:sp>
      <p:sp>
        <p:nvSpPr>
          <p:cNvPr id="9" name="Prostokąt 8"/>
          <p:cNvSpPr/>
          <p:nvPr/>
        </p:nvSpPr>
        <p:spPr>
          <a:xfrm>
            <a:off x="654352" y="6309320"/>
            <a:ext cx="4261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Hibernate</a:t>
            </a:r>
            <a:r>
              <a:rPr lang="pl-PL" dirty="0" smtClean="0"/>
              <a:t> ORM:  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://hibernate.org/orm/releases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10" name="Prostokąt 9"/>
          <p:cNvSpPr/>
          <p:nvPr/>
        </p:nvSpPr>
        <p:spPr>
          <a:xfrm>
            <a:off x="654352" y="6001543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Przykłady: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github.com/hibernate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2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Hibernate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Hibernate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– as JPA </a:t>
            </a:r>
            <a:r>
              <a:rPr lang="pl-PL" dirty="0" err="1" smtClean="0"/>
              <a:t>implementation</a:t>
            </a: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695400" y="1268760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Define</a:t>
            </a:r>
            <a:r>
              <a:rPr lang="pl-PL" dirty="0" smtClean="0"/>
              <a:t> </a:t>
            </a:r>
            <a:r>
              <a:rPr lang="en-US" b="1" dirty="0" smtClean="0"/>
              <a:t>META-INF/persistence.xml</a:t>
            </a:r>
            <a:endParaRPr lang="pl-PL" b="1" dirty="0" smtClean="0"/>
          </a:p>
          <a:p>
            <a:pPr marL="342900" indent="-342900">
              <a:buAutoNum type="arabicPeriod"/>
            </a:pPr>
            <a:r>
              <a:rPr lang="pl-PL" dirty="0" err="1" smtClean="0"/>
              <a:t>Inject</a:t>
            </a:r>
            <a:r>
              <a:rPr lang="pl-PL" dirty="0" smtClean="0"/>
              <a:t> </a:t>
            </a:r>
            <a:r>
              <a:rPr lang="pl-PL" dirty="0" err="1" smtClean="0"/>
              <a:t>pesistance</a:t>
            </a:r>
            <a:r>
              <a:rPr lang="pl-PL" dirty="0" smtClean="0"/>
              <a:t> unit in </a:t>
            </a:r>
            <a:r>
              <a:rPr lang="pl-PL" dirty="0" err="1" smtClean="0"/>
              <a:t>code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124744"/>
            <a:ext cx="5038725" cy="55340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276872"/>
            <a:ext cx="4286795" cy="913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00" y="3538059"/>
            <a:ext cx="5804520" cy="31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9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Hibernate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– native API v. 5.2 (</a:t>
            </a:r>
            <a:r>
              <a:rPr lang="pl-PL" dirty="0" err="1" smtClean="0"/>
              <a:t>redesigned</a:t>
            </a:r>
            <a:r>
              <a:rPr lang="pl-PL" dirty="0" smtClean="0"/>
              <a:t> in 5.0)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695400" y="12687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Define</a:t>
            </a:r>
            <a:r>
              <a:rPr lang="pl-PL" dirty="0" smtClean="0"/>
              <a:t> </a:t>
            </a:r>
            <a:r>
              <a:rPr lang="en-US" b="1" dirty="0" smtClean="0"/>
              <a:t>hibernate.cfg.xml</a:t>
            </a:r>
            <a:r>
              <a:rPr lang="pl-PL" b="1" dirty="0" smtClean="0"/>
              <a:t> </a:t>
            </a:r>
            <a:r>
              <a:rPr lang="pl-PL" dirty="0" smtClean="0"/>
              <a:t>as </a:t>
            </a:r>
            <a:r>
              <a:rPr lang="pl-PL" dirty="0" err="1" smtClean="0"/>
              <a:t>resource</a:t>
            </a:r>
            <a:endParaRPr lang="pl-PL" dirty="0" smtClean="0"/>
          </a:p>
          <a:p>
            <a:pPr marL="342900" indent="-342900">
              <a:buAutoNum type="arabicPeriod"/>
            </a:pPr>
            <a:r>
              <a:rPr lang="pl-PL" dirty="0" err="1" smtClean="0"/>
              <a:t>Build</a:t>
            </a:r>
            <a:r>
              <a:rPr lang="pl-PL" dirty="0" smtClean="0"/>
              <a:t> </a:t>
            </a:r>
            <a:r>
              <a:rPr lang="pl-PL" dirty="0" err="1" smtClean="0"/>
              <a:t>SessionFactory</a:t>
            </a:r>
            <a:r>
              <a:rPr lang="pl-PL" dirty="0" smtClean="0"/>
              <a:t> </a:t>
            </a:r>
            <a:r>
              <a:rPr lang="pl-PL" dirty="0" err="1" smtClean="0"/>
              <a:t>object</a:t>
            </a:r>
            <a:r>
              <a:rPr lang="pl-PL" dirty="0" smtClean="0"/>
              <a:t>. </a:t>
            </a:r>
            <a:endParaRPr lang="en-US" b="1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2636912"/>
            <a:ext cx="4947024" cy="2304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1" y="1276146"/>
            <a:ext cx="6559036" cy="32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4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lifecycle </a:t>
            </a:r>
            <a:r>
              <a:rPr lang="mr-IN" dirty="0" smtClean="0"/>
              <a:t>–</a:t>
            </a:r>
            <a:r>
              <a:rPr lang="en-US" dirty="0" smtClean="0"/>
              <a:t> Hibernate VS JPA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12776"/>
            <a:ext cx="5482540" cy="3456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84" y="1412776"/>
            <a:ext cx="566941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6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10153128" cy="5733256"/>
          </a:xfrm>
        </p:spPr>
        <p:txBody>
          <a:bodyPr>
            <a:normAutofit/>
          </a:bodyPr>
          <a:lstStyle/>
          <a:p>
            <a:r>
              <a:rPr lang="pl-PL" dirty="0" smtClean="0"/>
              <a:t> Baza danych – powtórka</a:t>
            </a:r>
          </a:p>
          <a:p>
            <a:pPr lvl="1"/>
            <a:r>
              <a:rPr lang="pl-PL" dirty="0" smtClean="0"/>
              <a:t> pojęcie, rodzaje baz, producenci, baza relacyjna, interfejs, SQL, …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 O</a:t>
            </a:r>
            <a:r>
              <a:rPr lang="pl-PL" dirty="0" smtClean="0"/>
              <a:t>pen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(ODBC)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 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atabase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(JDBC) </a:t>
            </a:r>
            <a:endParaRPr lang="pl-PL" dirty="0"/>
          </a:p>
          <a:p>
            <a:r>
              <a:rPr lang="pl-PL" dirty="0" smtClean="0"/>
              <a:t> </a:t>
            </a:r>
            <a:r>
              <a:rPr lang="pl-PL" dirty="0">
                <a:solidFill>
                  <a:srgbClr val="FF0000"/>
                </a:solidFill>
              </a:rPr>
              <a:t>J</a:t>
            </a:r>
            <a:r>
              <a:rPr lang="pl-PL" dirty="0"/>
              <a:t>ava </a:t>
            </a:r>
            <a:r>
              <a:rPr lang="pl-PL" dirty="0" err="1">
                <a:solidFill>
                  <a:srgbClr val="FF0000"/>
                </a:solidFill>
              </a:rPr>
              <a:t>P</a:t>
            </a:r>
            <a:r>
              <a:rPr lang="pl-PL" dirty="0" err="1"/>
              <a:t>ersiastence</a:t>
            </a:r>
            <a:r>
              <a:rPr lang="pl-PL" dirty="0"/>
              <a:t> </a:t>
            </a:r>
            <a:r>
              <a:rPr lang="pl-PL" dirty="0" err="1">
                <a:solidFill>
                  <a:srgbClr val="FF0000"/>
                </a:solidFill>
              </a:rPr>
              <a:t>A</a:t>
            </a:r>
            <a:r>
              <a:rPr lang="pl-PL" dirty="0" err="1"/>
              <a:t>pi</a:t>
            </a:r>
            <a:r>
              <a:rPr lang="pl-PL" dirty="0"/>
              <a:t> (JPA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err="1" smtClean="0"/>
              <a:t>Hibernate</a:t>
            </a:r>
            <a:endParaRPr lang="pl-PL" dirty="0" smtClean="0"/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Baza danych – </a:t>
            </a:r>
            <a:r>
              <a:rPr lang="pl-PL" dirty="0" smtClean="0"/>
              <a:t>powtórka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10153128" cy="5733256"/>
          </a:xfrm>
        </p:spPr>
        <p:txBody>
          <a:bodyPr>
            <a:normAutofit/>
          </a:bodyPr>
          <a:lstStyle/>
          <a:p>
            <a:r>
              <a:rPr lang="pl-PL" dirty="0" smtClean="0"/>
              <a:t> pojęcie, </a:t>
            </a:r>
          </a:p>
          <a:p>
            <a:r>
              <a:rPr lang="pl-PL" dirty="0" smtClean="0"/>
              <a:t> rodzaje baz (podziały), </a:t>
            </a:r>
          </a:p>
          <a:p>
            <a:r>
              <a:rPr lang="pl-PL" dirty="0"/>
              <a:t> </a:t>
            </a:r>
            <a:r>
              <a:rPr lang="pl-PL" dirty="0" smtClean="0"/>
              <a:t>producenci baz, </a:t>
            </a:r>
          </a:p>
          <a:p>
            <a:r>
              <a:rPr lang="pl-PL" dirty="0"/>
              <a:t> </a:t>
            </a:r>
            <a:r>
              <a:rPr lang="pl-PL" dirty="0" smtClean="0"/>
              <a:t>relacja / baza relacyjna, </a:t>
            </a:r>
          </a:p>
          <a:p>
            <a:r>
              <a:rPr lang="pl-PL" dirty="0"/>
              <a:t> </a:t>
            </a:r>
            <a:r>
              <a:rPr lang="pl-PL" dirty="0" smtClean="0"/>
              <a:t>interfejs z bazą, </a:t>
            </a:r>
          </a:p>
          <a:p>
            <a:r>
              <a:rPr lang="pl-PL" dirty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S</a:t>
            </a:r>
            <a:r>
              <a:rPr lang="pl-PL" dirty="0" err="1" smtClean="0"/>
              <a:t>tructured</a:t>
            </a:r>
            <a:r>
              <a:rPr lang="pl-PL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Q</a:t>
            </a:r>
            <a:r>
              <a:rPr lang="pl-PL" dirty="0" smtClean="0"/>
              <a:t>uery </a:t>
            </a:r>
            <a:r>
              <a:rPr lang="pl-PL" dirty="0" smtClean="0">
                <a:solidFill>
                  <a:srgbClr val="FF0000"/>
                </a:solidFill>
              </a:rPr>
              <a:t>L</a:t>
            </a:r>
            <a:r>
              <a:rPr lang="pl-PL" dirty="0" smtClean="0"/>
              <a:t>anguage (SQL)</a:t>
            </a:r>
          </a:p>
          <a:p>
            <a:pPr lvl="1"/>
            <a:r>
              <a:rPr lang="pl-PL" dirty="0"/>
              <a:t> </a:t>
            </a:r>
            <a:r>
              <a:rPr lang="pl-PL" dirty="0" smtClean="0"/>
              <a:t>DDL  (</a:t>
            </a:r>
            <a:r>
              <a:rPr lang="pl-PL" dirty="0" err="1" smtClean="0"/>
              <a:t>definition</a:t>
            </a:r>
            <a:r>
              <a:rPr lang="pl-PL" dirty="0" smtClean="0"/>
              <a:t>), DML (</a:t>
            </a:r>
            <a:r>
              <a:rPr lang="pl-PL" dirty="0" err="1" smtClean="0"/>
              <a:t>manipulation</a:t>
            </a:r>
            <a:r>
              <a:rPr lang="pl-PL" dirty="0" smtClean="0"/>
              <a:t>), DQL (</a:t>
            </a:r>
            <a:r>
              <a:rPr lang="pl-PL" dirty="0" err="1" smtClean="0"/>
              <a:t>query</a:t>
            </a:r>
            <a:r>
              <a:rPr lang="pl-PL" dirty="0" smtClean="0"/>
              <a:t>),  </a:t>
            </a:r>
          </a:p>
          <a:p>
            <a:pPr lvl="1"/>
            <a:r>
              <a:rPr lang="pl-PL" dirty="0"/>
              <a:t> </a:t>
            </a:r>
            <a:r>
              <a:rPr lang="pl-PL" dirty="0" smtClean="0"/>
              <a:t>DCL (</a:t>
            </a:r>
            <a:r>
              <a:rPr lang="pl-PL" dirty="0" err="1" smtClean="0"/>
              <a:t>control</a:t>
            </a:r>
            <a:r>
              <a:rPr lang="pl-PL" dirty="0" smtClean="0"/>
              <a:t>), DTL (</a:t>
            </a:r>
            <a:r>
              <a:rPr lang="pl-PL" dirty="0" err="1" smtClean="0"/>
              <a:t>transaction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err="1" smtClean="0"/>
              <a:t>Schema</a:t>
            </a:r>
            <a:r>
              <a:rPr lang="pl-PL" dirty="0" smtClean="0"/>
              <a:t>, organizacja pamięci, obiekty użytkownika</a:t>
            </a:r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4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FF0000"/>
                </a:solidFill>
              </a:rPr>
              <a:t>O</a:t>
            </a:r>
            <a:r>
              <a:rPr lang="pl-PL" dirty="0"/>
              <a:t>pen </a:t>
            </a:r>
            <a:r>
              <a:rPr lang="pl-PL" dirty="0">
                <a:solidFill>
                  <a:srgbClr val="FF0000"/>
                </a:solidFill>
              </a:rPr>
              <a:t>D</a:t>
            </a:r>
            <a:r>
              <a:rPr lang="pl-PL" dirty="0"/>
              <a:t>ata</a:t>
            </a:r>
            <a:r>
              <a:rPr lang="pl-PL" dirty="0">
                <a:solidFill>
                  <a:srgbClr val="FF0000"/>
                </a:solidFill>
              </a:rPr>
              <a:t>b</a:t>
            </a:r>
            <a:r>
              <a:rPr lang="pl-PL" dirty="0"/>
              <a:t>ase </a:t>
            </a:r>
            <a:r>
              <a:rPr lang="pl-PL" dirty="0">
                <a:solidFill>
                  <a:srgbClr val="FF0000"/>
                </a:solidFill>
              </a:rPr>
              <a:t>C</a:t>
            </a:r>
            <a:r>
              <a:rPr lang="pl-PL" dirty="0"/>
              <a:t>onnectivity (ODBC)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6192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umożliwiające łączenie się do bazy danych z poziomu aplikacji.</a:t>
            </a:r>
          </a:p>
          <a:p>
            <a:r>
              <a:rPr lang="pl-PL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Jest niezależne od:</a:t>
            </a:r>
          </a:p>
          <a:p>
            <a:pPr lvl="8"/>
            <a:r>
              <a:rPr lang="pl-PL" dirty="0" smtClean="0"/>
              <a:t>	- </a:t>
            </a:r>
            <a:r>
              <a:rPr lang="en-US" dirty="0" smtClean="0"/>
              <a:t>platform</a:t>
            </a:r>
            <a:r>
              <a:rPr lang="pl-PL" dirty="0" smtClean="0"/>
              <a:t>y (baza danych + sprzęt na którym działa)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języka programowania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stworzony przez Microsoft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docelowo niezależny od systemu operacyjnego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napisany w C w paradygmacie proceduralnym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jednowątkowy</a:t>
            </a:r>
          </a:p>
          <a:p>
            <a:pPr lvl="8"/>
            <a:r>
              <a:rPr lang="pl-PL" dirty="0"/>
              <a:t>	</a:t>
            </a:r>
            <a:endParaRPr lang="pl-PL" dirty="0" smtClean="0"/>
          </a:p>
          <a:p>
            <a:r>
              <a:rPr lang="en-US" dirty="0">
                <a:hlinkClick r:id="rId2"/>
              </a:rPr>
              <a:t>http://www.mysql.com/products/connector</a:t>
            </a:r>
            <a:r>
              <a:rPr lang="en-US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Implementację tego interfejsu nazywamy </a:t>
            </a:r>
          </a:p>
          <a:p>
            <a:r>
              <a:rPr lang="pl-PL" dirty="0" smtClean="0"/>
              <a:t>ODBC Driverem</a:t>
            </a:r>
          </a:p>
          <a:p>
            <a:endParaRPr lang="pl-PL" dirty="0" smtClean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585292"/>
            <a:ext cx="5210175" cy="290512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6384032" y="2200907"/>
            <a:ext cx="44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Drivery dostarczane przez producenta bazy </a:t>
            </a:r>
            <a:r>
              <a:rPr lang="pl-PL" dirty="0" err="1" smtClean="0"/>
              <a:t>MySql</a:t>
            </a:r>
            <a:r>
              <a:rPr lang="pl-PL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1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47307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</a:t>
            </a:r>
            <a:r>
              <a:rPr lang="pl-PL" dirty="0" smtClean="0"/>
              <a:t>pecyficzny dla Javy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</a:t>
            </a:r>
            <a:r>
              <a:rPr lang="pl-PL" dirty="0" smtClean="0"/>
              <a:t>ielowątkowy, (szybszy niż ODBC)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składowa JDK w Java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Implementację tego API nazywamy </a:t>
            </a:r>
            <a:r>
              <a:rPr lang="pl-PL" b="1" dirty="0" smtClean="0"/>
              <a:t>JBDC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Dostarczany przez producent konkretnej bazy danych</a:t>
            </a:r>
          </a:p>
          <a:p>
            <a:endParaRPr lang="en-US" dirty="0"/>
          </a:p>
        </p:txBody>
      </p:sp>
      <p:sp>
        <p:nvSpPr>
          <p:cNvPr id="4" name="Prostokąt 3"/>
          <p:cNvSpPr/>
          <p:nvPr/>
        </p:nvSpPr>
        <p:spPr>
          <a:xfrm>
            <a:off x="191344" y="6309320"/>
            <a:ext cx="5000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https://docs.oracle.com/javase/8/docs/technotes/guides/jdbc/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3001297"/>
            <a:ext cx="22948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3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/>
              <a:t>JDBC </a:t>
            </a:r>
            <a:r>
              <a:rPr lang="en-US" altLang="en-US" dirty="0"/>
              <a:t>API </a:t>
            </a:r>
            <a:r>
              <a:rPr lang="pl-PL" altLang="en-US" dirty="0" smtClean="0"/>
              <a:t>składa się z: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2"/>
              </a:rPr>
              <a:t>java.sql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3"/>
              </a:rPr>
              <a:t>javax.sql</a:t>
            </a:r>
            <a:r>
              <a:rPr lang="pl-PL" altLang="en-US" dirty="0"/>
              <a:t> (</a:t>
            </a:r>
            <a:r>
              <a:rPr lang="pl-PL" altLang="en-US" dirty="0" err="1"/>
              <a:t>java</a:t>
            </a:r>
            <a:r>
              <a:rPr lang="pl-PL" altLang="en-US" dirty="0"/>
              <a:t> </a:t>
            </a:r>
            <a:r>
              <a:rPr lang="pl-PL" altLang="en-US" dirty="0" err="1"/>
              <a:t>eXtension</a:t>
            </a:r>
            <a:r>
              <a:rPr lang="pl-PL" altLang="en-US" dirty="0"/>
              <a:t>)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367239"/>
            <a:ext cx="208597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7265"/>
            <a:ext cx="20859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6833529" y="269352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driverów: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1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8" name="Prostokąt 7"/>
          <p:cNvSpPr/>
          <p:nvPr/>
        </p:nvSpPr>
        <p:spPr>
          <a:xfrm>
            <a:off x="695400" y="1179787"/>
            <a:ext cx="28216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Inne opcje:</a:t>
            </a:r>
          </a:p>
          <a:p>
            <a:endParaRPr lang="pl-PL" dirty="0"/>
          </a:p>
          <a:p>
            <a:r>
              <a:rPr lang="en-US" dirty="0" err="1"/>
              <a:t>jdbc:mysql</a:t>
            </a:r>
            <a:r>
              <a:rPr lang="en-US" dirty="0"/>
              <a:t>://localhost:3306/my</a:t>
            </a:r>
            <a:r>
              <a:rPr lang="pl-PL" dirty="0" err="1" smtClean="0"/>
              <a:t>db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350644"/>
            <a:ext cx="2962275" cy="942975"/>
          </a:xfrm>
          <a:prstGeom prst="rect">
            <a:avLst/>
          </a:prstGeom>
        </p:spPr>
      </p:pic>
      <p:sp>
        <p:nvSpPr>
          <p:cNvPr id="14" name="Prostokąt 13"/>
          <p:cNvSpPr/>
          <p:nvPr/>
        </p:nvSpPr>
        <p:spPr>
          <a:xfrm>
            <a:off x="407368" y="390107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Gdy coś pójdzie źle:</a:t>
            </a:r>
          </a:p>
          <a:p>
            <a:endParaRPr lang="pl-PL" dirty="0" smtClean="0"/>
          </a:p>
          <a:p>
            <a:r>
              <a:rPr lang="en-US" dirty="0" err="1" smtClean="0"/>
              <a:t>SQLException.getMessage</a:t>
            </a:r>
            <a:endParaRPr lang="en-US" dirty="0"/>
          </a:p>
          <a:p>
            <a:r>
              <a:rPr lang="en-US" dirty="0" err="1" smtClean="0"/>
              <a:t>SQLException.getSQLState</a:t>
            </a:r>
            <a:r>
              <a:rPr lang="pl-PL" dirty="0" smtClean="0"/>
              <a:t> – część ustandaryzowana, </a:t>
            </a:r>
          </a:p>
          <a:p>
            <a:r>
              <a:rPr lang="pl-PL" dirty="0"/>
              <a:t>	</a:t>
            </a:r>
            <a:r>
              <a:rPr lang="pl-PL" dirty="0" smtClean="0"/>
              <a:t>	            część zależna od producenta bazy</a:t>
            </a:r>
            <a:endParaRPr lang="en-US" dirty="0"/>
          </a:p>
          <a:p>
            <a:r>
              <a:rPr lang="en-US" dirty="0" err="1" smtClean="0"/>
              <a:t>SQLException.getErrorCode</a:t>
            </a:r>
            <a:endParaRPr lang="en-US" dirty="0"/>
          </a:p>
          <a:p>
            <a:r>
              <a:rPr lang="en-US" dirty="0" err="1"/>
              <a:t>SQLException.getCause</a:t>
            </a:r>
            <a:r>
              <a:rPr lang="en-US" dirty="0"/>
              <a:t> (</a:t>
            </a:r>
            <a:r>
              <a:rPr lang="en-US" dirty="0" err="1"/>
              <a:t>błąd</a:t>
            </a:r>
            <a:r>
              <a:rPr lang="en-US" dirty="0"/>
              <a:t> </a:t>
            </a:r>
            <a:r>
              <a:rPr lang="en-US" dirty="0" err="1"/>
              <a:t>łańcuchowy</a:t>
            </a:r>
            <a:r>
              <a:rPr lang="en-US" dirty="0" smtClean="0"/>
              <a:t>)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en-US" dirty="0"/>
              <a:t>https://dev.mysql.com/doc/refman/5.5/en/error-messages-server.html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922442"/>
            <a:ext cx="58388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JBDC – </a:t>
            </a:r>
            <a:r>
              <a:rPr lang="pl-PL" dirty="0" err="1" smtClean="0"/>
              <a:t>java</a:t>
            </a:r>
            <a:r>
              <a:rPr lang="pl-PL" dirty="0" smtClean="0"/>
              <a:t> API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416945" y="1340768"/>
            <a:ext cx="50305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https://docs.oracle.com/javase/8/docs/api/java/sql/Driver.html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6023992" y="1340768"/>
            <a:ext cx="558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https://docs.oracle.com/javase/8/docs/api/javax/sql/DataSource.html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9" y="2564904"/>
            <a:ext cx="3886200" cy="18478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564904"/>
            <a:ext cx="31432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Statement ~ grupa zapytań reprezentujących transakcję bazodanową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32083" y="1052736"/>
            <a:ext cx="105851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3 możliwości:</a:t>
            </a:r>
          </a:p>
          <a:p>
            <a:endParaRPr lang="pl-PL" sz="2400" dirty="0"/>
          </a:p>
          <a:p>
            <a:r>
              <a:rPr lang="pl-PL" sz="2400" dirty="0" smtClean="0"/>
              <a:t>Statement – zapytanie bez parametrów</a:t>
            </a:r>
          </a:p>
          <a:p>
            <a:r>
              <a:rPr lang="pl-PL" sz="2400" dirty="0" err="1" smtClean="0"/>
              <a:t>PreparedStatement</a:t>
            </a:r>
            <a:r>
              <a:rPr lang="pl-PL" sz="2400" dirty="0" smtClean="0"/>
              <a:t> – z parametrami „?”, </a:t>
            </a:r>
            <a:r>
              <a:rPr lang="pl-PL" sz="2400" dirty="0" err="1" smtClean="0"/>
              <a:t>cache’owane</a:t>
            </a:r>
            <a:endParaRPr lang="pl-PL" sz="2400" dirty="0"/>
          </a:p>
          <a:p>
            <a:r>
              <a:rPr lang="pl-PL" sz="2400" dirty="0" err="1" smtClean="0"/>
              <a:t>CallableStatement</a:t>
            </a:r>
            <a:r>
              <a:rPr lang="pl-PL" sz="2400" dirty="0" smtClean="0"/>
              <a:t> – można zdefiniować parametry we/wy. Do procedur składowanych.</a:t>
            </a:r>
          </a:p>
          <a:p>
            <a:endParaRPr lang="pl-PL" sz="2400" dirty="0" smtClean="0"/>
          </a:p>
          <a:p>
            <a:r>
              <a:rPr lang="pl-PL" sz="2400" dirty="0" smtClean="0"/>
              <a:t>Wykonanie zapytania:</a:t>
            </a:r>
          </a:p>
          <a:p>
            <a:r>
              <a:rPr lang="pl-PL" sz="2400" dirty="0" err="1" smtClean="0"/>
              <a:t>execute</a:t>
            </a:r>
            <a:r>
              <a:rPr lang="pl-PL" sz="2400" dirty="0" smtClean="0"/>
              <a:t> – zwraca </a:t>
            </a:r>
            <a:r>
              <a:rPr lang="pl-PL" sz="2400" dirty="0" err="1" smtClean="0"/>
              <a:t>true</a:t>
            </a:r>
            <a:r>
              <a:rPr lang="pl-PL" sz="2400" dirty="0" smtClean="0"/>
              <a:t> jeśli w wyniku dostępny jest co najmniej 1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. Odczytaj kolejne wywołując </a:t>
            </a:r>
            <a:r>
              <a:rPr lang="pl-PL" sz="2400" dirty="0" err="1" smtClean="0"/>
              <a:t>statement.getResultSet</a:t>
            </a:r>
            <a:r>
              <a:rPr lang="pl-PL" sz="2400" dirty="0" smtClean="0"/>
              <a:t>();</a:t>
            </a:r>
          </a:p>
          <a:p>
            <a:r>
              <a:rPr lang="pl-PL" sz="2400" dirty="0" err="1" smtClean="0"/>
              <a:t>executeQuery</a:t>
            </a:r>
            <a:r>
              <a:rPr lang="pl-PL" sz="2400" dirty="0" smtClean="0"/>
              <a:t> -&gt; zwraca </a:t>
            </a:r>
            <a:r>
              <a:rPr lang="pl-PL" sz="2400" dirty="0" err="1" smtClean="0"/>
              <a:t>wrapper</a:t>
            </a:r>
            <a:r>
              <a:rPr lang="pl-PL" sz="2400" dirty="0" smtClean="0"/>
              <a:t> do kursora, tzw.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 </a:t>
            </a:r>
          </a:p>
          <a:p>
            <a:r>
              <a:rPr lang="pl-PL" sz="2400" dirty="0" err="1" smtClean="0"/>
              <a:t>executeUpdate</a:t>
            </a:r>
            <a:r>
              <a:rPr lang="pl-PL" sz="2400" dirty="0" smtClean="0"/>
              <a:t> – zwraca liczbę procesowanych wierszy</a:t>
            </a:r>
          </a:p>
          <a:p>
            <a:endParaRPr lang="pl-PL" sz="2400" dirty="0" smtClean="0"/>
          </a:p>
          <a:p>
            <a:r>
              <a:rPr lang="pl-PL" sz="2400" dirty="0">
                <a:solidFill>
                  <a:srgbClr val="FF0000"/>
                </a:solidFill>
              </a:rPr>
              <a:t>Domyślnie połączenie działa w trybie auto-</a:t>
            </a:r>
            <a:r>
              <a:rPr lang="pl-PL" sz="2400" dirty="0" err="1">
                <a:solidFill>
                  <a:srgbClr val="FF0000"/>
                </a:solidFill>
              </a:rPr>
              <a:t>commit</a:t>
            </a:r>
            <a:r>
              <a:rPr lang="pl-PL" sz="2400" dirty="0">
                <a:solidFill>
                  <a:srgbClr val="FF0000"/>
                </a:solidFill>
              </a:rPr>
              <a:t>, tzn. </a:t>
            </a:r>
            <a:r>
              <a:rPr lang="pl-PL" sz="2400" dirty="0" err="1">
                <a:solidFill>
                  <a:srgbClr val="FF0000"/>
                </a:solidFill>
              </a:rPr>
              <a:t>commit</a:t>
            </a:r>
            <a:r>
              <a:rPr lang="pl-PL" sz="2400" dirty="0">
                <a:solidFill>
                  <a:srgbClr val="FF0000"/>
                </a:solidFill>
              </a:rPr>
              <a:t> wykonywany jest  w momencie wykonania </a:t>
            </a:r>
            <a:r>
              <a:rPr lang="pl-PL" sz="2400" dirty="0" err="1">
                <a:solidFill>
                  <a:srgbClr val="FF0000"/>
                </a:solidFill>
              </a:rPr>
              <a:t>execute</a:t>
            </a:r>
            <a:r>
              <a:rPr lang="pl-PL" sz="2400" dirty="0">
                <a:solidFill>
                  <a:srgbClr val="FF0000"/>
                </a:solidFill>
              </a:rPr>
              <a:t> na obiekcie </a:t>
            </a:r>
            <a:r>
              <a:rPr lang="pl-PL" sz="2400" dirty="0" err="1">
                <a:solidFill>
                  <a:srgbClr val="FF0000"/>
                </a:solidFill>
              </a:rPr>
              <a:t>statement</a:t>
            </a:r>
            <a:endParaRPr lang="pl-PL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22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184482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pl-PL" dirty="0" smtClean="0"/>
              <a:t>óżnice między ODBC a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driverów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Interfejsy Driver/</a:t>
            </a:r>
            <a:r>
              <a:rPr lang="pl-PL" dirty="0" err="1" smtClean="0"/>
              <a:t>DataSource</a:t>
            </a:r>
            <a:r>
              <a:rPr lang="pl-PL" dirty="0" smtClean="0"/>
              <a:t> 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j</a:t>
            </a:r>
            <a:r>
              <a:rPr lang="pl-PL" dirty="0" smtClean="0"/>
              <a:t>ak połączyć się do bazy i wykonać proste operacje na niej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</a:t>
            </a:r>
            <a:r>
              <a:rPr lang="pl-PL" dirty="0" err="1" smtClean="0"/>
              <a:t>Statementów</a:t>
            </a:r>
            <a:r>
              <a:rPr lang="pl-PL" dirty="0" smtClean="0"/>
              <a:t> i wyników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JDBC, JDBC Driver, kursor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0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0700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6910</TotalTime>
  <Words>746</Words>
  <Application>Microsoft Macintosh PowerPoint</Application>
  <PresentationFormat>Widescreen</PresentationFormat>
  <Paragraphs>150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Geo</vt:lpstr>
      <vt:lpstr>Arial</vt:lpstr>
      <vt:lpstr>Motyw sdacademy.pl</vt:lpstr>
      <vt:lpstr>Bazy danych - powtórka   1. Wprowadzenie 2. ODBC/JDBC – konektory 3. Object-Relational Mapping</vt:lpstr>
      <vt:lpstr>Agenda</vt:lpstr>
      <vt:lpstr>Baza danych – powtórka</vt:lpstr>
      <vt:lpstr>Open Database Connectivity (ODBC)</vt:lpstr>
      <vt:lpstr>Java Database Connectivity (JBDC)  - API</vt:lpstr>
      <vt:lpstr>Java Database Connectivity (JBDC)  - API</vt:lpstr>
      <vt:lpstr>JBDC – java API</vt:lpstr>
      <vt:lpstr>Statement ~ grupa zapytań reprezentujących transakcję bazodanową</vt:lpstr>
      <vt:lpstr>PowerPoint Presentation</vt:lpstr>
      <vt:lpstr>Zadanie 1 - JBDC</vt:lpstr>
      <vt:lpstr>  Java Persiastence Api (JPA)</vt:lpstr>
      <vt:lpstr>  Objects VS Relations – why ORM?</vt:lpstr>
      <vt:lpstr> Hibernate – implementacja warstwy persystencji</vt:lpstr>
      <vt:lpstr>Native Hibernate architecture</vt:lpstr>
      <vt:lpstr>Hibernate bootstrap – as JPA implementation </vt:lpstr>
      <vt:lpstr>Hibernate bootstrap – native API v. 5.2 (redesigned in 5.0)</vt:lpstr>
      <vt:lpstr>Entity lifecycle – Hibernate VS JPA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poziom średnio-zaawansowany</dc:title>
  <dc:creator>death</dc:creator>
  <cp:lastModifiedBy>Adam Mika</cp:lastModifiedBy>
  <cp:revision>680</cp:revision>
  <dcterms:modified xsi:type="dcterms:W3CDTF">2017-10-13T20:42:04Z</dcterms:modified>
</cp:coreProperties>
</file>